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64" r:id="rId10"/>
    <p:sldId id="265" r:id="rId11"/>
    <p:sldId id="266" r:id="rId12"/>
    <p:sldId id="279" r:id="rId13"/>
    <p:sldId id="281" r:id="rId14"/>
    <p:sldId id="278" r:id="rId15"/>
    <p:sldId id="26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21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60"/>
  </p:normalViewPr>
  <p:slideViewPr>
    <p:cSldViewPr>
      <p:cViewPr varScale="1">
        <p:scale>
          <a:sx n="127" d="100"/>
          <a:sy n="127" d="100"/>
        </p:scale>
        <p:origin x="19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2024/10/3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2" name="円/楕円 3">
            <a:extLst>
              <a:ext uri="{FF2B5EF4-FFF2-40B4-BE49-F238E27FC236}">
                <a16:creationId xmlns:a16="http://schemas.microsoft.com/office/drawing/2014/main" id="{264AF1B8-ED1E-7DAF-750C-E727D5B5D444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FC4704-3FD6-C135-E446-DC96DFA2CAE0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6" name="弦 5">
            <a:extLst>
              <a:ext uri="{FF2B5EF4-FFF2-40B4-BE49-F238E27FC236}">
                <a16:creationId xmlns:a16="http://schemas.microsoft.com/office/drawing/2014/main" id="{426D9090-CFA0-F8BD-21DC-97CBA032C619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787B3A-234B-B6CD-EDEF-AE11DC38DADD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30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プログラムの</a:t>
            </a:r>
            <a:r>
              <a:rPr lang="ja-JP" altLang="en-US" dirty="0"/>
              <a:t>実行</a:t>
            </a:r>
            <a:r>
              <a:rPr kumimoji="1" lang="ja-JP" altLang="en-US" dirty="0"/>
              <a:t>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36705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36705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384427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384427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75EABD-CA08-A241-ABF7-611C0C52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/>
              <a:t>Python</a:t>
            </a:r>
            <a:r>
              <a:rPr kumimoji="1" lang="ja-JP" altLang="en-US"/>
              <a:t>が広く使われているのか？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EB597-1A93-7545-B92D-74F25AB139AB}"/>
              </a:ext>
            </a:extLst>
          </p:cNvPr>
          <p:cNvSpPr txBox="1"/>
          <p:nvPr/>
        </p:nvSpPr>
        <p:spPr>
          <a:xfrm>
            <a:off x="467544" y="112474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ライブラリやフレームワークが豊富だから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E0CE67-7FB0-5F44-AF4C-4B5BAE6ED086}"/>
              </a:ext>
            </a:extLst>
          </p:cNvPr>
          <p:cNvSpPr txBox="1"/>
          <p:nvPr/>
        </p:nvSpPr>
        <p:spPr>
          <a:xfrm>
            <a:off x="467544" y="1988840"/>
            <a:ext cx="68854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ライブラリ</a:t>
            </a:r>
            <a:endParaRPr kumimoji="1" lang="en-US" altLang="ja-JP" sz="2800" dirty="0"/>
          </a:p>
          <a:p>
            <a:r>
              <a:rPr lang="ja-JP" altLang="en-US" sz="2800"/>
              <a:t>　</a:t>
            </a:r>
            <a:r>
              <a:rPr kumimoji="1" lang="ja-JP" altLang="en-US" sz="2800"/>
              <a:t>よく使う便利な機能をまとめたもの</a:t>
            </a:r>
            <a:endParaRPr kumimoji="1" lang="en-US" altLang="ja-JP" sz="2800" dirty="0"/>
          </a:p>
          <a:p>
            <a:r>
              <a:rPr kumimoji="1" lang="ja-JP" altLang="en-US" sz="2800"/>
              <a:t>　数学関数</a:t>
            </a:r>
            <a:r>
              <a:rPr kumimoji="1" lang="en-US" altLang="ja-JP" sz="2800" dirty="0"/>
              <a:t>/</a:t>
            </a:r>
            <a:r>
              <a:rPr kumimoji="1" lang="ja-JP" altLang="en-US" sz="2800"/>
              <a:t>ファイル操作</a:t>
            </a:r>
            <a:r>
              <a:rPr kumimoji="1" lang="en-US" altLang="ja-JP" sz="2800" dirty="0"/>
              <a:t>/</a:t>
            </a:r>
            <a:r>
              <a:rPr kumimoji="1" lang="ja-JP" altLang="en-US" sz="2800"/>
              <a:t>図のプロット等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lang="ja-JP" altLang="en-US" sz="2800"/>
              <a:t>フレームワーク</a:t>
            </a:r>
            <a:endParaRPr lang="en-US" altLang="ja-JP" sz="2800" dirty="0"/>
          </a:p>
          <a:p>
            <a:r>
              <a:rPr lang="ja-JP" altLang="en-US" sz="2800"/>
              <a:t>　目的を達成するための枠組み</a:t>
            </a:r>
            <a:endParaRPr lang="en-US" altLang="ja-JP" sz="2800" dirty="0"/>
          </a:p>
          <a:p>
            <a:r>
              <a:rPr lang="ja-JP" altLang="en-US" sz="2800"/>
              <a:t>　機械学習フレームワーク</a:t>
            </a:r>
            <a:r>
              <a:rPr lang="en-US" altLang="ja-JP" sz="2800" dirty="0"/>
              <a:t> TensorFlow</a:t>
            </a:r>
            <a:r>
              <a:rPr lang="ja-JP" altLang="en-US" sz="2800"/>
              <a:t>等</a:t>
            </a:r>
            <a:endParaRPr lang="en-US" altLang="ja-JP" sz="2800" dirty="0"/>
          </a:p>
          <a:p>
            <a:r>
              <a:rPr kumimoji="1" lang="ja-JP" altLang="en-US" sz="2800"/>
              <a:t>　ウェブ開発</a:t>
            </a:r>
            <a:r>
              <a:rPr lang="ja-JP" altLang="en-US" sz="2800"/>
              <a:t>フレームワーク</a:t>
            </a:r>
            <a:r>
              <a:rPr lang="en-US" altLang="ja-JP" sz="2800" dirty="0"/>
              <a:t> Django</a:t>
            </a:r>
            <a:r>
              <a:rPr lang="ja-JP" altLang="en-US" sz="2800"/>
              <a:t>等</a:t>
            </a:r>
            <a:endParaRPr kumimoji="1"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F85E17-5E1D-4C4B-88DF-8D8FC17BED5C}"/>
              </a:ext>
            </a:extLst>
          </p:cNvPr>
          <p:cNvSpPr txBox="1"/>
          <p:nvPr/>
        </p:nvSpPr>
        <p:spPr>
          <a:xfrm>
            <a:off x="971600" y="6021288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Python</a:t>
            </a:r>
            <a:r>
              <a:rPr kumimoji="1" lang="ja-JP" altLang="en-US" sz="3200"/>
              <a:t>には「あったらいいな」がある</a:t>
            </a:r>
          </a:p>
        </p:txBody>
      </p:sp>
    </p:spTree>
    <p:extLst>
      <p:ext uri="{BB962C8B-B14F-4D97-AF65-F5344CB8AC3E}">
        <p14:creationId xmlns:p14="http://schemas.microsoft.com/office/powerpoint/2010/main" val="218242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7C9025-B1FF-4E46-8001-AE1FC1DB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60F7CA-4E37-304C-8B74-6F108087A2C5}"/>
              </a:ext>
            </a:extLst>
          </p:cNvPr>
          <p:cNvSpPr txBox="1"/>
          <p:nvPr/>
        </p:nvSpPr>
        <p:spPr>
          <a:xfrm>
            <a:off x="467544" y="112474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エディタでプログラムを保存して実行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155F45-22EF-BE49-A2BF-83AC2502364F}"/>
              </a:ext>
            </a:extLst>
          </p:cNvPr>
          <p:cNvSpPr/>
          <p:nvPr/>
        </p:nvSpPr>
        <p:spPr>
          <a:xfrm>
            <a:off x="1835696" y="234888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7FA387C-06CE-9F4F-821B-EFB5AC2A8B3F}"/>
              </a:ext>
            </a:extLst>
          </p:cNvPr>
          <p:cNvSpPr/>
          <p:nvPr/>
        </p:nvSpPr>
        <p:spPr>
          <a:xfrm>
            <a:off x="1691680" y="191683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A2519E-FF41-0C47-A6F5-37DCCE31116D}"/>
              </a:ext>
            </a:extLst>
          </p:cNvPr>
          <p:cNvSpPr txBox="1"/>
          <p:nvPr/>
        </p:nvSpPr>
        <p:spPr>
          <a:xfrm>
            <a:off x="1835696" y="191683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215401-F53D-1F48-97B7-9EC1A8CE300E}"/>
              </a:ext>
            </a:extLst>
          </p:cNvPr>
          <p:cNvSpPr txBox="1"/>
          <p:nvPr/>
        </p:nvSpPr>
        <p:spPr>
          <a:xfrm>
            <a:off x="4932040" y="1916832"/>
            <a:ext cx="259228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D80C7B1-5C62-394D-8B8C-6ABAAD6644CF}"/>
              </a:ext>
            </a:extLst>
          </p:cNvPr>
          <p:cNvSpPr/>
          <p:nvPr/>
        </p:nvSpPr>
        <p:spPr>
          <a:xfrm>
            <a:off x="4427984" y="220486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065A40-DF52-B844-A1E7-511C5962F227}"/>
              </a:ext>
            </a:extLst>
          </p:cNvPr>
          <p:cNvSpPr txBox="1"/>
          <p:nvPr/>
        </p:nvSpPr>
        <p:spPr>
          <a:xfrm>
            <a:off x="467544" y="2924944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IPython</a:t>
            </a:r>
            <a:r>
              <a:rPr kumimoji="1" lang="ja-JP" altLang="en-US" sz="3200"/>
              <a:t>という対話的シェルを使う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98D40C-975A-234E-9C23-825042C5082E}"/>
              </a:ext>
            </a:extLst>
          </p:cNvPr>
          <p:cNvSpPr/>
          <p:nvPr/>
        </p:nvSpPr>
        <p:spPr>
          <a:xfrm>
            <a:off x="2699792" y="3560819"/>
            <a:ext cx="338437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9E04A-85D6-7C48-BB6A-396CFC1D3ED8}"/>
              </a:ext>
            </a:extLst>
          </p:cNvPr>
          <p:cNvSpPr txBox="1"/>
          <p:nvPr/>
        </p:nvSpPr>
        <p:spPr>
          <a:xfrm>
            <a:off x="395536" y="4941168"/>
            <a:ext cx="771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でブラウザから実行する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4C8930-A65C-DC46-A2F8-5CCC1561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517232"/>
            <a:ext cx="2952328" cy="120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2DAD69-BDEB-2843-9E97-0043DF23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4581128"/>
            <a:ext cx="1125984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8C7676-816C-6449-B3FB-46FEE8C04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30533-86CE-164B-88DF-4C0CA47CFB8F}"/>
              </a:ext>
            </a:extLst>
          </p:cNvPr>
          <p:cNvSpPr txBox="1"/>
          <p:nvPr/>
        </p:nvSpPr>
        <p:spPr>
          <a:xfrm>
            <a:off x="200718" y="1124744"/>
            <a:ext cx="894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をクラウドで利用できる仕組み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0BC413-5F3D-B54B-90FA-EC8B2368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84984"/>
            <a:ext cx="1296144" cy="1296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F1D93-5793-3745-A29F-22D411E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996952"/>
            <a:ext cx="1499077" cy="177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55DE6-3F2B-2C43-A1CB-ACD2F738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2736304" cy="111831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10374DE-FCD7-F547-95CC-A522D73DAA4E}"/>
              </a:ext>
            </a:extLst>
          </p:cNvPr>
          <p:cNvCxnSpPr>
            <a:cxnSpLocks/>
          </p:cNvCxnSpPr>
          <p:nvPr/>
        </p:nvCxnSpPr>
        <p:spPr>
          <a:xfrm>
            <a:off x="1835696" y="364502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C3E8C1-8BFD-F14A-AC09-A5F7A0653074}"/>
              </a:ext>
            </a:extLst>
          </p:cNvPr>
          <p:cNvSpPr txBox="1"/>
          <p:nvPr/>
        </p:nvSpPr>
        <p:spPr>
          <a:xfrm>
            <a:off x="7020272" y="486916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Google</a:t>
            </a:r>
            <a:r>
              <a:rPr kumimoji="1" lang="ja-JP" altLang="en-US"/>
              <a:t>のサーバ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57F0D2-334C-8241-840D-AF609F2108D3}"/>
              </a:ext>
            </a:extLst>
          </p:cNvPr>
          <p:cNvSpPr txBox="1"/>
          <p:nvPr/>
        </p:nvSpPr>
        <p:spPr>
          <a:xfrm>
            <a:off x="1763688" y="1916832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ブラウザでプログラムを送信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7145B3-1A3C-4343-A429-8294D79719A5}"/>
              </a:ext>
            </a:extLst>
          </p:cNvPr>
          <p:cNvSpPr txBox="1"/>
          <p:nvPr/>
        </p:nvSpPr>
        <p:spPr>
          <a:xfrm>
            <a:off x="5745931" y="2492896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サーバでプログラムを実行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3C7437-DEDB-B64D-82B4-0427B781D197}"/>
              </a:ext>
            </a:extLst>
          </p:cNvPr>
          <p:cNvCxnSpPr>
            <a:cxnSpLocks/>
          </p:cNvCxnSpPr>
          <p:nvPr/>
        </p:nvCxnSpPr>
        <p:spPr>
          <a:xfrm flipH="1">
            <a:off x="1835696" y="400506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439D1FCB-FF53-534D-A36B-1C1CE791A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581128"/>
            <a:ext cx="2880320" cy="1170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12A31E-CA2C-5949-85ED-C96040F938E3}"/>
              </a:ext>
            </a:extLst>
          </p:cNvPr>
          <p:cNvSpPr txBox="1"/>
          <p:nvPr/>
        </p:nvSpPr>
        <p:spPr>
          <a:xfrm>
            <a:off x="1907704" y="4149080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r>
              <a:rPr kumimoji="1" lang="en-US" altLang="ja-JP"/>
              <a:t>. </a:t>
            </a:r>
            <a:r>
              <a:rPr kumimoji="1" lang="ja-JP" altLang="en-US"/>
              <a:t>結果をブラウザに表示</a:t>
            </a:r>
          </a:p>
        </p:txBody>
      </p:sp>
    </p:spTree>
    <p:extLst>
      <p:ext uri="{BB962C8B-B14F-4D97-AF65-F5344CB8AC3E}">
        <p14:creationId xmlns:p14="http://schemas.microsoft.com/office/powerpoint/2010/main" val="331619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D0E60A-AB00-EC46-9D3D-9A78492A9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</a:t>
            </a:r>
            <a:r>
              <a:rPr kumimoji="1" lang="en-US" altLang="ja-JP"/>
              <a:t>Google Colab</a:t>
            </a:r>
            <a:r>
              <a:rPr kumimoji="1" lang="ja-JP" altLang="en-US"/>
              <a:t>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00B195-5EA6-6145-A697-E7592CAD5FAD}"/>
              </a:ext>
            </a:extLst>
          </p:cNvPr>
          <p:cNvSpPr txBox="1"/>
          <p:nvPr/>
        </p:nvSpPr>
        <p:spPr>
          <a:xfrm>
            <a:off x="179512" y="1052736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Google Colab</a:t>
            </a:r>
            <a:r>
              <a:rPr kumimoji="1" lang="ja-JP" altLang="en-US" sz="2400"/>
              <a:t>」と検索して出てきたサイトにアクセスする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AC5F28-298C-8C43-87FB-A7199EF28F50}"/>
              </a:ext>
            </a:extLst>
          </p:cNvPr>
          <p:cNvSpPr/>
          <p:nvPr/>
        </p:nvSpPr>
        <p:spPr>
          <a:xfrm>
            <a:off x="323528" y="5517232"/>
            <a:ext cx="4425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https://colab.research.google.com/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F97326-5664-8441-8366-8FF49D09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380312" cy="283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32B-17C7-AB43-B93E-89F22960734E}"/>
              </a:ext>
            </a:extLst>
          </p:cNvPr>
          <p:cNvSpPr/>
          <p:nvPr/>
        </p:nvSpPr>
        <p:spPr>
          <a:xfrm>
            <a:off x="323528" y="4941168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URL</a:t>
            </a:r>
            <a:r>
              <a:rPr lang="ja-JP" altLang="en-US" sz="2400"/>
              <a:t>に直接アクセスする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3039822-21FC-C345-9998-E1F4DCCF6C70}"/>
              </a:ext>
            </a:extLst>
          </p:cNvPr>
          <p:cNvSpPr/>
          <p:nvPr/>
        </p:nvSpPr>
        <p:spPr>
          <a:xfrm>
            <a:off x="1619672" y="3284984"/>
            <a:ext cx="37444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FEA549-0191-1F43-B8EF-CC42EB2B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19610" flipV="1">
            <a:off x="5423142" y="2754368"/>
            <a:ext cx="769966" cy="9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4973FF9-203B-5AAB-4D7B-AF841AF1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5" y="2962972"/>
            <a:ext cx="5542736" cy="31589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3F58816-81D7-6A07-339D-D12ACAEA4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42821"/>
            <a:ext cx="9048708" cy="754059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63FF83-81B7-EB42-8F62-80167696F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Google Colab</a:t>
            </a:r>
            <a:r>
              <a:rPr lang="ja-JP" altLang="en-US"/>
              <a:t>へのログイン</a:t>
            </a:r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CAE543F-40A7-E84F-B2B7-0840DA1668B6}"/>
              </a:ext>
            </a:extLst>
          </p:cNvPr>
          <p:cNvSpPr/>
          <p:nvPr/>
        </p:nvSpPr>
        <p:spPr>
          <a:xfrm>
            <a:off x="8100392" y="1412776"/>
            <a:ext cx="93610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443A6C-F4A9-1047-99A5-617225AF2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63920">
            <a:off x="7470913" y="927244"/>
            <a:ext cx="625639" cy="73317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09E30A-779E-BF48-B399-091F1F97E98C}"/>
              </a:ext>
            </a:extLst>
          </p:cNvPr>
          <p:cNvSpPr txBox="1"/>
          <p:nvPr/>
        </p:nvSpPr>
        <p:spPr>
          <a:xfrm>
            <a:off x="4548377" y="2778306"/>
            <a:ext cx="43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Keio</a:t>
            </a:r>
            <a:r>
              <a:rPr kumimoji="1" lang="ja-JP" altLang="en-US"/>
              <a:t>アカウント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XXXXX@keio.jp</a:t>
            </a:r>
            <a:r>
              <a:rPr kumimoji="1" lang="en-US" altLang="ja-JP" dirty="0"/>
              <a:t>)</a:t>
            </a:r>
            <a:r>
              <a:rPr kumimoji="1" lang="ja-JP" altLang="en-US"/>
              <a:t> を入力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1659B5C-1DA1-DC47-BFCE-69FB39F798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79912" y="2962972"/>
            <a:ext cx="768465" cy="6820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5416C3-5544-DB4E-8DC9-706CE1319924}"/>
              </a:ext>
            </a:extLst>
          </p:cNvPr>
          <p:cNvSpPr txBox="1"/>
          <p:nvPr/>
        </p:nvSpPr>
        <p:spPr>
          <a:xfrm>
            <a:off x="6012160" y="386209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Keio</a:t>
            </a:r>
            <a:r>
              <a:rPr kumimoji="1" lang="ja-JP" altLang="en-US"/>
              <a:t>アカウントの認証後、</a:t>
            </a:r>
            <a:r>
              <a:rPr kumimoji="1" lang="en-US" altLang="ja-JP" dirty="0"/>
              <a:t>Google </a:t>
            </a:r>
            <a:r>
              <a:rPr kumimoji="1" lang="en-US" altLang="ja-JP" dirty="0" err="1"/>
              <a:t>Colab</a:t>
            </a:r>
            <a:r>
              <a:rPr kumimoji="1" lang="ja-JP" altLang="en-US"/>
              <a:t>に</a:t>
            </a:r>
            <a:r>
              <a:rPr lang="ja-JP" altLang="en-US"/>
              <a:t>戻る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9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165699-C458-A947-AE7B-D7859791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新しいノートブックを開く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55DEC4-100B-EE45-AEB4-F2D75799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4" y="1700808"/>
            <a:ext cx="5689600" cy="1993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EEBF08C-BF9D-464A-AC9F-09DC7D1BA93A}"/>
              </a:ext>
            </a:extLst>
          </p:cNvPr>
          <p:cNvSpPr/>
          <p:nvPr/>
        </p:nvSpPr>
        <p:spPr>
          <a:xfrm>
            <a:off x="1799184" y="2060848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427CA4-E75C-8C43-B050-885E9888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062201" y="1503309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DC3A4E-FC88-764D-AD68-250A4ECC33FA}"/>
              </a:ext>
            </a:extLst>
          </p:cNvPr>
          <p:cNvSpPr txBox="1"/>
          <p:nvPr/>
        </p:nvSpPr>
        <p:spPr>
          <a:xfrm>
            <a:off x="251520" y="90872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ログイン後、「ファイル」から「ドライブの新しいノートブック」を選ぶ</a:t>
            </a:r>
          </a:p>
        </p:txBody>
      </p:sp>
    </p:spTree>
    <p:extLst>
      <p:ext uri="{BB962C8B-B14F-4D97-AF65-F5344CB8AC3E}">
        <p14:creationId xmlns:p14="http://schemas.microsoft.com/office/powerpoint/2010/main" val="5060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13D008-DB69-CD48-BAAF-45F8A645A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の操作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46C88-5B52-9041-86B4-1523860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028384" cy="206262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44546CF-7CD0-5546-A663-3F31A8FEAA84}"/>
              </a:ext>
            </a:extLst>
          </p:cNvPr>
          <p:cNvCxnSpPr>
            <a:cxnSpLocks/>
          </p:cNvCxnSpPr>
          <p:nvPr/>
        </p:nvCxnSpPr>
        <p:spPr>
          <a:xfrm flipV="1">
            <a:off x="4644008" y="321297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A13421-327D-3F4E-BF41-7BE65B913D52}"/>
              </a:ext>
            </a:extLst>
          </p:cNvPr>
          <p:cNvSpPr txBox="1"/>
          <p:nvPr/>
        </p:nvSpPr>
        <p:spPr>
          <a:xfrm>
            <a:off x="4283968" y="4149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24DE083-2027-5E40-A467-838D368848BC}"/>
              </a:ext>
            </a:extLst>
          </p:cNvPr>
          <p:cNvCxnSpPr>
            <a:cxnSpLocks/>
          </p:cNvCxnSpPr>
          <p:nvPr/>
        </p:nvCxnSpPr>
        <p:spPr>
          <a:xfrm flipV="1">
            <a:off x="899592" y="3356992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7E77C9-9B8F-C84C-8CC8-735EC2209E6C}"/>
              </a:ext>
            </a:extLst>
          </p:cNvPr>
          <p:cNvSpPr txBox="1"/>
          <p:nvPr/>
        </p:nvSpPr>
        <p:spPr>
          <a:xfrm>
            <a:off x="539552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02EFCF-8410-1F45-88D6-BA90AF64978F}"/>
              </a:ext>
            </a:extLst>
          </p:cNvPr>
          <p:cNvSpPr txBox="1"/>
          <p:nvPr/>
        </p:nvSpPr>
        <p:spPr>
          <a:xfrm>
            <a:off x="1187624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ファイル名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DE45545-F1F8-C043-8C88-E25FD9D433CA}"/>
              </a:ext>
            </a:extLst>
          </p:cNvPr>
          <p:cNvCxnSpPr>
            <a:cxnSpLocks/>
          </p:cNvCxnSpPr>
          <p:nvPr/>
        </p:nvCxnSpPr>
        <p:spPr>
          <a:xfrm>
            <a:off x="183569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268115-71EB-9941-B6FA-7B7BCCAFB189}"/>
              </a:ext>
            </a:extLst>
          </p:cNvPr>
          <p:cNvSpPr txBox="1"/>
          <p:nvPr/>
        </p:nvSpPr>
        <p:spPr>
          <a:xfrm>
            <a:off x="283882" y="4797152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セルにプログラムを入力し、再生ボタンもしくは「シフト</a:t>
            </a:r>
            <a:r>
              <a:rPr kumimoji="1" lang="en-US" altLang="ja-JP"/>
              <a:t>+</a:t>
            </a:r>
            <a:r>
              <a:rPr kumimoji="1" lang="ja-JP" altLang="en-US"/>
              <a:t>エンター」で実行できる</a:t>
            </a:r>
          </a:p>
        </p:txBody>
      </p:sp>
    </p:spTree>
    <p:extLst>
      <p:ext uri="{BB962C8B-B14F-4D97-AF65-F5344CB8AC3E}">
        <p14:creationId xmlns:p14="http://schemas.microsoft.com/office/powerpoint/2010/main" val="257054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6969BB-9E32-8E4B-9891-5421CE7A5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Hello World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2E08D1-8BB3-1346-A90A-995897C6537D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一番目のセルに「</a:t>
            </a:r>
            <a:r>
              <a:rPr kumimoji="1" lang="en-US" altLang="ja-JP" sz="2400"/>
              <a:t>print("Hello World!")</a:t>
            </a:r>
            <a:r>
              <a:rPr kumimoji="1" lang="ja-JP" altLang="en-US" sz="2400"/>
              <a:t>」と入力して実行せよ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00EFD-D172-5544-8573-DBF4C11417E0}"/>
              </a:ext>
            </a:extLst>
          </p:cNvPr>
          <p:cNvSpPr txBox="1"/>
          <p:nvPr/>
        </p:nvSpPr>
        <p:spPr>
          <a:xfrm>
            <a:off x="467544" y="198884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再生ボタンを押した場合：</a:t>
            </a:r>
            <a:endParaRPr kumimoji="1" lang="en-US" altLang="ja-JP"/>
          </a:p>
          <a:p>
            <a:r>
              <a:rPr kumimoji="1" lang="ja-JP" altLang="en-US"/>
              <a:t>　そのセルが実行され、結果が表示される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29E81-240E-9D4E-AD65-063B1EF74699}"/>
              </a:ext>
            </a:extLst>
          </p:cNvPr>
          <p:cNvSpPr txBox="1"/>
          <p:nvPr/>
        </p:nvSpPr>
        <p:spPr>
          <a:xfrm>
            <a:off x="395536" y="2924944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セル内でシフト＋エンターを押した場合：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そのセルが実行され、結果が表示される上に、カーソルが次のセルに移動する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lang="en-US" altLang="ja-JP"/>
              <a:t>(</a:t>
            </a:r>
            <a:r>
              <a:rPr lang="ja-JP" altLang="en-US"/>
              <a:t>次にセルがなければ作成される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8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157504-DB1C-0847-B4F2-FAF10905E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202E-7F22-8747-8025-6BEC77A984F0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二番目のセルに「</a:t>
            </a:r>
            <a:r>
              <a:rPr kumimoji="1" lang="en-US" altLang="ja-JP" sz="2400">
                <a:solidFill>
                  <a:srgbClr val="FF0000"/>
                </a:solidFill>
              </a:rPr>
              <a:t>plint</a:t>
            </a:r>
            <a:r>
              <a:rPr kumimoji="1" lang="en-US" altLang="ja-JP" sz="2400"/>
              <a:t>("Hello World!")</a:t>
            </a:r>
            <a:r>
              <a:rPr kumimoji="1" lang="ja-JP" altLang="en-US" sz="2400"/>
              <a:t>」と入力して実行せよ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BB9895-E090-BE4D-B73B-669F5970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172200" cy="2705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3AD56-A6C5-6443-BD59-8F32438A0927}"/>
              </a:ext>
            </a:extLst>
          </p:cNvPr>
          <p:cNvSpPr txBox="1"/>
          <p:nvPr/>
        </p:nvSpPr>
        <p:spPr>
          <a:xfrm>
            <a:off x="395536" y="472514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`plint`</a:t>
            </a:r>
            <a:r>
              <a:rPr lang="ja-JP" altLang="en-US"/>
              <a:t>という名前は知らない」というエラー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EED8AC-9165-F442-8024-DB3585E530FC}"/>
              </a:ext>
            </a:extLst>
          </p:cNvPr>
          <p:cNvSpPr txBox="1"/>
          <p:nvPr/>
        </p:nvSpPr>
        <p:spPr>
          <a:xfrm>
            <a:off x="395536" y="530120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入力ミスなどでエラーが出た場合、エラーメッセージを見ながら修正すること</a:t>
            </a:r>
          </a:p>
        </p:txBody>
      </p:sp>
    </p:spTree>
    <p:extLst>
      <p:ext uri="{BB962C8B-B14F-4D97-AF65-F5344CB8AC3E}">
        <p14:creationId xmlns:p14="http://schemas.microsoft.com/office/powerpoint/2010/main" val="34197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1A15C93-6F37-0440-B266-98DD49B6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セルの移動、削除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C02B6C-14A1-9C40-8FB2-6338B18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835330" cy="1478768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98FEA81-F5DE-A945-802A-AE3485E3F0B3}"/>
              </a:ext>
            </a:extLst>
          </p:cNvPr>
          <p:cNvSpPr/>
          <p:nvPr/>
        </p:nvSpPr>
        <p:spPr>
          <a:xfrm>
            <a:off x="6263680" y="2348878"/>
            <a:ext cx="2556792" cy="360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8A45E-B014-754A-8EDD-88E3460C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5526697" y="1791340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ECBD96-FBC3-EA48-BB0E-1E9958D96A8F}"/>
              </a:ext>
            </a:extLst>
          </p:cNvPr>
          <p:cNvSpPr txBox="1"/>
          <p:nvPr/>
        </p:nvSpPr>
        <p:spPr>
          <a:xfrm>
            <a:off x="539552" y="105273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右上のメニューから、セルの移動や削除ができる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9BEE-2130-194D-8BFB-390C1D6D577D}"/>
              </a:ext>
            </a:extLst>
          </p:cNvPr>
          <p:cNvSpPr txBox="1"/>
          <p:nvPr/>
        </p:nvSpPr>
        <p:spPr>
          <a:xfrm>
            <a:off x="163934" y="4725144"/>
            <a:ext cx="895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マウスで範囲指定して、</a:t>
            </a:r>
            <a:r>
              <a:rPr kumimoji="1" lang="en-US" altLang="ja-JP" sz="2400"/>
              <a:t>delete</a:t>
            </a:r>
            <a:r>
              <a:rPr kumimoji="1" lang="ja-JP" altLang="en-US" sz="2400"/>
              <a:t>キーで一度に消すこともできる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72819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7042B8-FF9E-2541-A465-99F53F26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ファイルに名前をつけて保存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A5A0D-F220-3749-87FE-485DCE58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73800" cy="1739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DC2634-3FFB-AA43-9EF9-9869D2256C79}"/>
              </a:ext>
            </a:extLst>
          </p:cNvPr>
          <p:cNvSpPr/>
          <p:nvPr/>
        </p:nvSpPr>
        <p:spPr>
          <a:xfrm>
            <a:off x="1871194" y="2258244"/>
            <a:ext cx="1908718" cy="321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66B291-018E-4B4E-A96F-232B0F47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150246" y="1690953"/>
            <a:ext cx="559376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DA02DB-5486-9343-8DD1-22407414DD71}"/>
              </a:ext>
            </a:extLst>
          </p:cNvPr>
          <p:cNvSpPr txBox="1"/>
          <p:nvPr/>
        </p:nvSpPr>
        <p:spPr>
          <a:xfrm>
            <a:off x="539552" y="119675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ここをクリックして修正することでファイル名を変更できる</a:t>
            </a:r>
            <a:endParaRPr kumimoji="1"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174FA3-993B-914A-8882-1C398F36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509120"/>
            <a:ext cx="5600700" cy="14732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EC017B8-9F75-1F45-973A-2645C69C1461}"/>
              </a:ext>
            </a:extLst>
          </p:cNvPr>
          <p:cNvSpPr/>
          <p:nvPr/>
        </p:nvSpPr>
        <p:spPr>
          <a:xfrm rot="5400000">
            <a:off x="3912175" y="3944809"/>
            <a:ext cx="409228" cy="3857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60D8C0-1D75-F149-A62A-17CE70A81079}"/>
              </a:ext>
            </a:extLst>
          </p:cNvPr>
          <p:cNvSpPr txBox="1"/>
          <p:nvPr/>
        </p:nvSpPr>
        <p:spPr>
          <a:xfrm>
            <a:off x="611560" y="616530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ファイルは</a:t>
            </a:r>
            <a:r>
              <a:rPr kumimoji="1" lang="en-US" altLang="ja-JP"/>
              <a:t>Google</a:t>
            </a:r>
            <a:r>
              <a:rPr kumimoji="1" lang="ja-JP" altLang="en-US"/>
              <a:t>ドライブに保存される</a:t>
            </a:r>
          </a:p>
        </p:txBody>
      </p:sp>
    </p:spTree>
    <p:extLst>
      <p:ext uri="{BB962C8B-B14F-4D97-AF65-F5344CB8AC3E}">
        <p14:creationId xmlns:p14="http://schemas.microsoft.com/office/powerpoint/2010/main" val="41410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06590E-4638-1841-93E4-10AA5E2E0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2-1</a:t>
            </a:r>
            <a:r>
              <a:rPr lang="ja-JP" altLang="en-US"/>
              <a:t>：描画プログラム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B8CD4-6FC0-994F-A79D-4513E7923320}"/>
              </a:ext>
            </a:extLst>
          </p:cNvPr>
          <p:cNvSpPr txBox="1"/>
          <p:nvPr/>
        </p:nvSpPr>
        <p:spPr>
          <a:xfrm>
            <a:off x="323528" y="1422092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2-1</a:t>
            </a:r>
            <a:r>
              <a:rPr kumimoji="1" lang="ja-JP" altLang="en-US" sz="2400" dirty="0"/>
              <a:t>を実行し、画像を表示せよ。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3F145-05FF-C849-9B7E-8CD509AEBE06}"/>
              </a:ext>
            </a:extLst>
          </p:cNvPr>
          <p:cNvSpPr txBox="1"/>
          <p:nvPr/>
        </p:nvSpPr>
        <p:spPr>
          <a:xfrm>
            <a:off x="323528" y="328498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Word</a:t>
            </a:r>
            <a:r>
              <a:rPr kumimoji="1" lang="ja-JP" altLang="en-US" sz="2400" dirty="0"/>
              <a:t>を起動し、レポートの体裁を整えてから</a:t>
            </a:r>
            <a:r>
              <a:rPr lang="ja-JP" altLang="en-US" sz="2400" dirty="0"/>
              <a:t>「課題</a:t>
            </a:r>
            <a:r>
              <a:rPr lang="en-US" altLang="ja-JP" sz="2400" dirty="0"/>
              <a:t>2</a:t>
            </a:r>
            <a:r>
              <a:rPr lang="ja-JP" altLang="en-US" sz="2400" dirty="0"/>
              <a:t>」の場所に表示された画像をドラッグ＆ドロップで挿入せよ。</a:t>
            </a:r>
            <a:endParaRPr lang="en-US" altLang="ja-JP" sz="2400" dirty="0"/>
          </a:p>
          <a:p>
            <a:r>
              <a:rPr lang="ja-JP" altLang="en-US" sz="2400" dirty="0"/>
              <a:t>以下同様。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6744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EC42A-B7BC-0644-B850-5B3E0FF1A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2-2:</a:t>
            </a:r>
            <a:r>
              <a:rPr kumimoji="1" lang="ja-JP" altLang="en-US" dirty="0"/>
              <a:t>五芒星の描画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2-2</a:t>
            </a:r>
            <a:r>
              <a:rPr kumimoji="1" lang="ja-JP" altLang="en-US" sz="2400" dirty="0"/>
              <a:t>を実行し、</a:t>
            </a:r>
            <a:r>
              <a:rPr lang="ja-JP" altLang="en-US" sz="2400" dirty="0"/>
              <a:t>五芒星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827584" y="515719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セルの内容は後から修正することができる</a:t>
            </a:r>
            <a:endParaRPr lang="en-US" altLang="ja-JP" sz="2400" dirty="0"/>
          </a:p>
          <a:p>
            <a:r>
              <a:rPr kumimoji="1" lang="ja-JP" altLang="en-US" sz="2400" dirty="0"/>
              <a:t>修正した内容は「実行</a:t>
            </a:r>
            <a:r>
              <a:rPr lang="ja-JP" altLang="en-US" sz="2400" dirty="0"/>
              <a:t>」しないと更新されない</a:t>
            </a:r>
            <a:endParaRPr kumimoji="1" lang="en-US" altLang="ja-JP" sz="2400" dirty="0"/>
          </a:p>
        </p:txBody>
      </p:sp>
      <p:pic>
        <p:nvPicPr>
          <p:cNvPr id="1026" name="Picture 2" descr="äºèæã®ãã¼ã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79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9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2-2:N</a:t>
            </a:r>
            <a:r>
              <a:rPr lang="ja-JP" altLang="en-US" dirty="0"/>
              <a:t>芒星の描画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2-3</a:t>
            </a:r>
            <a:r>
              <a:rPr kumimoji="1" lang="ja-JP" altLang="en-US" sz="2400" dirty="0"/>
              <a:t>を実行し、</a:t>
            </a:r>
            <a:r>
              <a:rPr lang="en-US" altLang="ja-JP" sz="2400" dirty="0"/>
              <a:t>N</a:t>
            </a:r>
            <a:r>
              <a:rPr lang="ja-JP" altLang="en-US" sz="2400" dirty="0"/>
              <a:t>芒星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971600" y="1916832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</a:t>
            </a:r>
            <a:r>
              <a:rPr kumimoji="1" lang="ja-JP" altLang="en-US" sz="2400" dirty="0"/>
              <a:t>が偶数の時にうまくいかない理由はなぜか考察せよ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B9B4F5-82C8-9EF2-759D-A390EF7C5F9F}"/>
              </a:ext>
            </a:extLst>
          </p:cNvPr>
          <p:cNvSpPr txBox="1"/>
          <p:nvPr/>
        </p:nvSpPr>
        <p:spPr>
          <a:xfrm>
            <a:off x="343718" y="268799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描画の原点が左上であることに注意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22461F-BB33-3D02-BC6F-C398424F470C}"/>
              </a:ext>
            </a:extLst>
          </p:cNvPr>
          <p:cNvSpPr/>
          <p:nvPr/>
        </p:nvSpPr>
        <p:spPr>
          <a:xfrm>
            <a:off x="2123728" y="3461564"/>
            <a:ext cx="2664291" cy="2487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86E74D9-FC1D-FA90-9E5C-E4172E55D4E3}"/>
              </a:ext>
            </a:extLst>
          </p:cNvPr>
          <p:cNvCxnSpPr>
            <a:cxnSpLocks/>
          </p:cNvCxnSpPr>
          <p:nvPr/>
        </p:nvCxnSpPr>
        <p:spPr>
          <a:xfrm>
            <a:off x="2123728" y="3461564"/>
            <a:ext cx="30963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EE45DF4-DFA2-A9FE-F76E-7519B52802EC}"/>
              </a:ext>
            </a:extLst>
          </p:cNvPr>
          <p:cNvCxnSpPr>
            <a:cxnSpLocks/>
          </p:cNvCxnSpPr>
          <p:nvPr/>
        </p:nvCxnSpPr>
        <p:spPr>
          <a:xfrm>
            <a:off x="2123728" y="3461564"/>
            <a:ext cx="0" cy="29197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äºèæã®ãã¼ã¯">
            <a:extLst>
              <a:ext uri="{FF2B5EF4-FFF2-40B4-BE49-F238E27FC236}">
                <a16:creationId xmlns:a16="http://schemas.microsoft.com/office/drawing/2014/main" id="{7E7A114B-E875-E98E-805E-AE699AD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960224"/>
            <a:ext cx="1377894" cy="13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円/楕円 15">
            <a:extLst>
              <a:ext uri="{FF2B5EF4-FFF2-40B4-BE49-F238E27FC236}">
                <a16:creationId xmlns:a16="http://schemas.microsoft.com/office/drawing/2014/main" id="{1C5A79E4-2788-19C1-B8B6-9750F10FEEAF}"/>
              </a:ext>
            </a:extLst>
          </p:cNvPr>
          <p:cNvSpPr/>
          <p:nvPr/>
        </p:nvSpPr>
        <p:spPr>
          <a:xfrm>
            <a:off x="2632655" y="3916196"/>
            <a:ext cx="1512168" cy="15121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1E6A3EE-709C-0CE1-5810-877D41CE2CE2}"/>
              </a:ext>
            </a:extLst>
          </p:cNvPr>
          <p:cNvSpPr txBox="1"/>
          <p:nvPr/>
        </p:nvSpPr>
        <p:spPr>
          <a:xfrm>
            <a:off x="5364088" y="3284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4B4D93-A287-D850-9F67-76A21F6F33EE}"/>
              </a:ext>
            </a:extLst>
          </p:cNvPr>
          <p:cNvSpPr txBox="1"/>
          <p:nvPr/>
        </p:nvSpPr>
        <p:spPr>
          <a:xfrm>
            <a:off x="1973687" y="63813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2AE63C-BC56-4615-9625-D22F53E9B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</a:t>
            </a:r>
            <a:r>
              <a:rPr lang="en-US" altLang="ja-JP" dirty="0"/>
              <a:t>: </a:t>
            </a:r>
            <a:r>
              <a:rPr lang="ja-JP" altLang="en-US" dirty="0"/>
              <a:t>六芒星の描画</a:t>
            </a:r>
          </a:p>
          <a:p>
            <a:endParaRPr kumimoji="1" lang="ja-JP" altLang="en-US" dirty="0"/>
          </a:p>
        </p:txBody>
      </p:sp>
      <p:pic>
        <p:nvPicPr>
          <p:cNvPr id="1026" name="Picture 2" descr="六芒星のマーク">
            <a:extLst>
              <a:ext uri="{FF2B5EF4-FFF2-40B4-BE49-F238E27FC236}">
                <a16:creationId xmlns:a16="http://schemas.microsoft.com/office/drawing/2014/main" id="{04492B51-C95D-4925-BAA8-C9A20CC2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04864"/>
            <a:ext cx="2945482" cy="294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417EA-8A1A-4E43-BEF2-3328FBE1541A}"/>
              </a:ext>
            </a:extLst>
          </p:cNvPr>
          <p:cNvSpPr txBox="1"/>
          <p:nvPr/>
        </p:nvSpPr>
        <p:spPr>
          <a:xfrm>
            <a:off x="323528" y="1268760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六</a:t>
            </a:r>
            <a:r>
              <a:rPr lang="ja-JP" altLang="en-US" sz="2400" dirty="0"/>
              <a:t>芒星</a:t>
            </a:r>
            <a:r>
              <a:rPr kumimoji="1" lang="ja-JP" altLang="en-US" sz="2400" dirty="0"/>
              <a:t>を</a:t>
            </a:r>
            <a:r>
              <a:rPr lang="ja-JP" altLang="en-US" sz="2400" dirty="0"/>
              <a:t>描画するプログラムを作り、</a:t>
            </a:r>
            <a:r>
              <a:rPr kumimoji="1" lang="ja-JP" altLang="en-US" sz="2400" dirty="0"/>
              <a:t>表示せよ。</a:t>
            </a:r>
          </a:p>
        </p:txBody>
      </p:sp>
    </p:spTree>
    <p:extLst>
      <p:ext uri="{BB962C8B-B14F-4D97-AF65-F5344CB8AC3E}">
        <p14:creationId xmlns:p14="http://schemas.microsoft.com/office/powerpoint/2010/main" val="359072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と呼ぶ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1524</TotalTime>
  <Words>1608</Words>
  <Application>Microsoft Macintosh PowerPoint</Application>
  <PresentationFormat>画面に合わせる (4:3)</PresentationFormat>
  <Paragraphs>247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游ゴシック</vt:lpstr>
      <vt:lpstr>Arial</vt:lpstr>
      <vt:lpstr>Consolas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280</cp:revision>
  <dcterms:created xsi:type="dcterms:W3CDTF">2019-01-02T05:23:01Z</dcterms:created>
  <dcterms:modified xsi:type="dcterms:W3CDTF">2024-10-03T09:20:22Z</dcterms:modified>
</cp:coreProperties>
</file>